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2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5.png" ContentType="image/png"/>
  <Override PartName="/ppt/media/image46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53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44.gif" ContentType="image/gif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1966539A-B44F-4B82-930B-13857E91B97D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1" name="CustomShape 49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4" name="CustomShape 54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7" name="CustomShape 59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0" name="CustomShape 69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3" name="CustomShape 79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6" name="CustomShape 84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9" name="CustomShape 89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2" name="CustomShape 22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5" name="CustomShape 62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8" name="CustomShape 72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1" name="CustomShape 97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4" name="CustomShape 92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7" name="CustomShape 102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0" name="CustomShape 107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3" name="CustomShape 117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6" name="CustomShape 112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9" name="CustomShape 122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2" name="CustomShape 137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5" name="CustomShape 127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8" name="CustomShape 142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0" name="CustomShape 5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1" name="CustomShape 147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3" name="CustomShape 14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6" name="CustomShape 19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9" name="CustomShape 29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2" name="CustomShape 39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5" name="CustomShape 34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760" cy="419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8" name="CustomShape 44"/>
          <p:cNvSpPr/>
          <p:nvPr/>
        </p:nvSpPr>
        <p:spPr>
          <a:xfrm>
            <a:off x="0" y="10155240"/>
            <a:ext cx="3264120" cy="5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08120" cy="12481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08120" cy="12481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08120" cy="5281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68120" cy="5281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28120" cy="5281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3150000"/>
            <a:ext cx="9708120" cy="12481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hyperlink" Target="https://github.com/andrehochuli/teaching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hyperlink" Target="https://github.com/andrehochuli/teaching/blob/a4497e20dadbc4e1aa1ed64b77405ca387f41d00/AprendizadoMaquina/T&#243;pico%2002%20-%20Aprendizado%20Supervisionado/RNA/Topico_02_Aprendizado_Supervisionado_Perceptron.ipynb" TargetMode="External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AprendizadoMaquina/T&#243;pico%2002%20-%20Aprendizado%20Supervisionado/05%20-%20%20RNA/Topico_02_Aprendizado_Supervisionado_Perceptron.ipynb" TargetMode="External"/><Relationship Id="rId2" Type="http://schemas.openxmlformats.org/officeDocument/2006/relationships/hyperlink" Target="https://github.com/andrehochuli/teaching/blob/main/AprendizadoMaquina/T&#243;pico%2002%20-%20Aprendizado%20Supervisionado/05%20-%20%20RNA/Topico_02_Aprendizado_Supervisionado_RNA_MLP.ipynb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60000" y="333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Artificiais (RNA)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40000" y="4680000"/>
            <a:ext cx="9168120" cy="25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github.com/andrehochuli/teaching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45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86" name="CustomShape 46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7" name="CustomShape 47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8" name="CustomShape 48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Rotina de Treino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Inicializar pesos e bias aleatórios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Definir a função de ativação (exemplo: STEP Function)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Para cada exemplo no conjunto de treinamento: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a. Calcular a saída do Perceptron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b. Atualizar os pesos e bias com base no erro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Rotina de Teste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Computar com os pesos do treino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6187320" y="3780000"/>
            <a:ext cx="3530160" cy="160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50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92" name="CustomShape 51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93" name="CustomShape 52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4" name="CustomShape 53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Definição das funções básicas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2840" cy="104292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720000" y="2520000"/>
            <a:ext cx="4102560" cy="203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55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99" name="CustomShape 56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0" name="CustomShape 57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1" name="CustomShape 58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2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Inicialização dos pesos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2840" cy="1042920"/>
          </a:xfrm>
          <a:prstGeom prst="rect">
            <a:avLst/>
          </a:prstGeom>
          <a:ln w="0">
            <a:noFill/>
          </a:ln>
        </p:spPr>
      </p:pic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720000" y="2721960"/>
            <a:ext cx="4673880" cy="1235520"/>
          </a:xfrm>
          <a:prstGeom prst="rect">
            <a:avLst/>
          </a:prstGeom>
          <a:ln w="0">
            <a:noFill/>
          </a:ln>
        </p:spPr>
      </p:pic>
      <p:sp>
        <p:nvSpPr>
          <p:cNvPr id="205" name=""/>
          <p:cNvSpPr/>
          <p:nvPr/>
        </p:nvSpPr>
        <p:spPr>
          <a:xfrm>
            <a:off x="7920000" y="2880000"/>
            <a:ext cx="177480" cy="35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"/>
          <p:cNvSpPr/>
          <p:nvPr/>
        </p:nvSpPr>
        <p:spPr>
          <a:xfrm>
            <a:off x="8316000" y="2880000"/>
            <a:ext cx="177480" cy="35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65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08" name="CustomShape 66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9" name="CustomShape 67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0" name="CustomShape 68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Iteração sobre a base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Computa o produto escalar dos pesos e bias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Função de Ativação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Perda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2840" cy="1042920"/>
          </a:xfrm>
          <a:prstGeom prst="rect">
            <a:avLst/>
          </a:prstGeom>
          <a:ln w="0">
            <a:noFill/>
          </a:ln>
        </p:spPr>
      </p:pic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1870560" y="3420000"/>
            <a:ext cx="2806920" cy="45432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3"/>
          <a:srcRect l="0" t="0" r="0" b="21897"/>
          <a:stretch/>
        </p:blipFill>
        <p:spPr>
          <a:xfrm>
            <a:off x="430560" y="4068360"/>
            <a:ext cx="5997960" cy="269712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 rot="10683000">
            <a:off x="8523360" y="3899160"/>
            <a:ext cx="177480" cy="35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75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17" name="CustomShape 76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8" name="CustomShape 77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9" name="CustomShape 78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Atualização dos pesos e bias com base no erro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2840" cy="1042920"/>
          </a:xfrm>
          <a:prstGeom prst="rect">
            <a:avLst/>
          </a:prstGeom>
          <a:ln w="0">
            <a:noFill/>
          </a:ln>
        </p:spPr>
      </p:pic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684000" y="2722320"/>
            <a:ext cx="5959800" cy="3683160"/>
          </a:xfrm>
          <a:prstGeom prst="rect">
            <a:avLst/>
          </a:prstGeom>
          <a:ln w="0">
            <a:noFill/>
          </a:ln>
        </p:spPr>
      </p:pic>
      <p:sp>
        <p:nvSpPr>
          <p:cNvPr id="223" name=""/>
          <p:cNvSpPr/>
          <p:nvPr/>
        </p:nvSpPr>
        <p:spPr>
          <a:xfrm flipV="1" rot="10916400">
            <a:off x="7916400" y="2874960"/>
            <a:ext cx="17784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"/>
          <p:cNvSpPr/>
          <p:nvPr/>
        </p:nvSpPr>
        <p:spPr>
          <a:xfrm flipV="1" rot="10916400">
            <a:off x="8348400" y="2874960"/>
            <a:ext cx="17784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1307880" y="6217920"/>
            <a:ext cx="1749600" cy="18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80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27" name="CustomShape 81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8" name="CustomShape 82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9" name="CustomShape 83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Criar o dataset e treinar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4004640" y="1529280"/>
            <a:ext cx="2292840" cy="1042920"/>
          </a:xfrm>
          <a:prstGeom prst="rect">
            <a:avLst/>
          </a:prstGeom>
          <a:ln w="0"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517680" y="2722320"/>
            <a:ext cx="5959800" cy="3683160"/>
          </a:xfrm>
          <a:prstGeom prst="rect">
            <a:avLst/>
          </a:prstGeom>
          <a:ln w="0">
            <a:noFill/>
          </a:ln>
        </p:spPr>
      </p:pic>
      <p:pic>
        <p:nvPicPr>
          <p:cNvPr id="233" name="" descr=""/>
          <p:cNvPicPr/>
          <p:nvPr/>
        </p:nvPicPr>
        <p:blipFill>
          <a:blip r:embed="rId3"/>
          <a:stretch/>
        </p:blipFill>
        <p:spPr>
          <a:xfrm>
            <a:off x="1307880" y="6217920"/>
            <a:ext cx="1749600" cy="18756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4"/>
          <a:stretch/>
        </p:blipFill>
        <p:spPr>
          <a:xfrm>
            <a:off x="6769440" y="3060000"/>
            <a:ext cx="2588040" cy="297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85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36" name="CustomShape 86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37" name="CustomShape 87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8" name="CustomShape 88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Predict(): Utilizar os pesos do fit e testar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7200000" y="1440000"/>
            <a:ext cx="2292840" cy="104292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720000" y="2340000"/>
            <a:ext cx="3159360" cy="654480"/>
          </a:xfrm>
          <a:prstGeom prst="rect">
            <a:avLst/>
          </a:prstGeom>
          <a:ln w="0">
            <a:noFill/>
          </a:ln>
        </p:spPr>
      </p:pic>
      <p:pic>
        <p:nvPicPr>
          <p:cNvPr id="242" name="" descr=""/>
          <p:cNvPicPr/>
          <p:nvPr/>
        </p:nvPicPr>
        <p:blipFill>
          <a:blip r:embed="rId3"/>
          <a:stretch/>
        </p:blipFill>
        <p:spPr>
          <a:xfrm>
            <a:off x="720000" y="2997000"/>
            <a:ext cx="2654640" cy="3787920"/>
          </a:xfrm>
          <a:prstGeom prst="rect">
            <a:avLst/>
          </a:prstGeom>
          <a:ln w="0">
            <a:noFill/>
          </a:ln>
        </p:spPr>
      </p:pic>
      <p:sp>
        <p:nvSpPr>
          <p:cNvPr id="243" name=""/>
          <p:cNvSpPr/>
          <p:nvPr/>
        </p:nvSpPr>
        <p:spPr>
          <a:xfrm>
            <a:off x="4698720" y="4860000"/>
            <a:ext cx="393948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400" spc="-1" strike="noStrike" u="sng">
                <a:solidFill>
                  <a:srgbClr val="0000ff"/>
                </a:solidFill>
                <a:uFillTx/>
                <a:latin typeface="Times New Roman"/>
                <a:ea typeface="DejaVu Sans"/>
                <a:hlinkClick r:id="rId4"/>
              </a:rPr>
              <a:t>Link para Código Fonte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20"/>
          <p:cNvSpPr/>
          <p:nvPr/>
        </p:nvSpPr>
        <p:spPr>
          <a:xfrm>
            <a:off x="360000" y="333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Artificiais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5" name="CustomShape 21"/>
          <p:cNvSpPr/>
          <p:nvPr/>
        </p:nvSpPr>
        <p:spPr>
          <a:xfrm>
            <a:off x="540000" y="4680000"/>
            <a:ext cx="9168120" cy="25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23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Relembrando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47" name="CustomShape 24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48" name="CustomShape 60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9" name="CustomShape 61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Modelo Biológico vs Modelo Computacional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5033520" y="4392000"/>
            <a:ext cx="4698000" cy="2337480"/>
          </a:xfrm>
          <a:prstGeom prst="rect">
            <a:avLst/>
          </a:prstGeom>
          <a:ln w="0">
            <a:noFill/>
          </a:ln>
        </p:spPr>
      </p:pic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1260000" y="5188320"/>
            <a:ext cx="2478600" cy="112428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3"/>
          <a:stretch/>
        </p:blipFill>
        <p:spPr>
          <a:xfrm>
            <a:off x="900000" y="2340000"/>
            <a:ext cx="3033000" cy="2084760"/>
          </a:xfrm>
          <a:prstGeom prst="rect">
            <a:avLst/>
          </a:prstGeom>
          <a:ln w="0">
            <a:noFill/>
          </a:ln>
        </p:spPr>
      </p:pic>
      <p:pic>
        <p:nvPicPr>
          <p:cNvPr id="254" name="" descr=""/>
          <p:cNvPicPr/>
          <p:nvPr/>
        </p:nvPicPr>
        <p:blipFill>
          <a:blip r:embed="rId4"/>
          <a:stretch/>
        </p:blipFill>
        <p:spPr>
          <a:xfrm>
            <a:off x="5940000" y="2304000"/>
            <a:ext cx="3221640" cy="2044440"/>
          </a:xfrm>
          <a:prstGeom prst="rect">
            <a:avLst/>
          </a:prstGeom>
          <a:ln w="0">
            <a:noFill/>
          </a:ln>
        </p:spPr>
      </p:pic>
      <p:sp>
        <p:nvSpPr>
          <p:cNvPr id="255" name=""/>
          <p:cNvSpPr/>
          <p:nvPr/>
        </p:nvSpPr>
        <p:spPr>
          <a:xfrm>
            <a:off x="4680000" y="3240000"/>
            <a:ext cx="537480" cy="35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"/>
          <p:cNvSpPr/>
          <p:nvPr/>
        </p:nvSpPr>
        <p:spPr>
          <a:xfrm>
            <a:off x="4104000" y="5580000"/>
            <a:ext cx="537480" cy="35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63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58" name="CustomShape 64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59" name="CustomShape 70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0" name="CustomShape 71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Multi-Layer Perceptron (MLP)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Neurônios (Perceptrons) interconectados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Camada de Entrada (Features)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Camada de Saída (Classes)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Otimização: Ajuste de pesos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4466160" y="3240000"/>
            <a:ext cx="5061960" cy="251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Discussões Iniciais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Perceptron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Concepção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Pesos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Bias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RNA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Exercícios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1800000" y="4496040"/>
            <a:ext cx="7182720" cy="215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93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64" name="CustomShape 94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65" name="CustomShape 95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6" name="CustomShape 96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Multi-Layer Perceptron (MLP)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há limite de camadas e perceptrons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2160000" y="3600000"/>
            <a:ext cx="6298560" cy="253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73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70" name="CustomShape 74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71" name="CustomShape 90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2" name="CustomShape 91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Feed-Forward: Computa os pesos para o o ‘batch’ de amostras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1080000" y="3240000"/>
            <a:ext cx="7268040" cy="305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98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76" name="CustomShape 99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77" name="CustomShape 100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8" name="CustomShape 101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Backpropagation 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Regra da cadeia derivada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1080000" y="3456000"/>
            <a:ext cx="7268040" cy="305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" descr=""/>
          <p:cNvPicPr/>
          <p:nvPr/>
        </p:nvPicPr>
        <p:blipFill>
          <a:blip r:embed="rId1"/>
          <a:srcRect l="4587" t="5531" r="3283" b="22022"/>
          <a:stretch/>
        </p:blipFill>
        <p:spPr>
          <a:xfrm>
            <a:off x="2052000" y="3132000"/>
            <a:ext cx="6298560" cy="3714120"/>
          </a:xfrm>
          <a:prstGeom prst="rect">
            <a:avLst/>
          </a:prstGeom>
          <a:ln w="0">
            <a:noFill/>
          </a:ln>
        </p:spPr>
      </p:pic>
      <p:sp>
        <p:nvSpPr>
          <p:cNvPr id="282" name="CustomShape 103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83" name="CustomShape 104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84" name="CustomShape 105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5" name="CustomShape 106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6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Backpropagation 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Regra da cadeia derivada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13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88" name="CustomShape 114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89" name="CustomShape 115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0" name="CustomShape 116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1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Backpropagation 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Regra da cadeia derivada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2412000" y="3420000"/>
            <a:ext cx="5578560" cy="313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08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94" name="CustomShape 109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95" name="CustomShape 110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6" name="CustomShape 111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7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Quais são os parâmetros de uma MLP: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Neurônios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Camadas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Ativação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Loss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……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 como definir tudo isso?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““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empiricamente””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Treino-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Validação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-Teste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Como o nome diz, validação é uma fração da base utilizada para validar o modelo.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Então, o teste é utilizado para avaliar a performance daquele modelo.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3240000" y="2520000"/>
            <a:ext cx="6118200" cy="257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18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00" name="CustomShape 119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01" name="CustomShape 120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2" name="CustomShape 121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arquiteturas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que evoluiram o conceito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Sequências (LSTM, RNN)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541440" y="2754720"/>
            <a:ext cx="6657120" cy="2103840"/>
          </a:xfrm>
          <a:prstGeom prst="rect">
            <a:avLst/>
          </a:prstGeom>
          <a:ln w="0">
            <a:noFill/>
          </a:ln>
        </p:spPr>
      </p:pic>
      <p:pic>
        <p:nvPicPr>
          <p:cNvPr id="305" name="" descr=""/>
          <p:cNvPicPr/>
          <p:nvPr/>
        </p:nvPicPr>
        <p:blipFill>
          <a:blip r:embed="rId2"/>
          <a:srcRect l="10213" t="12645" r="0" b="11310"/>
          <a:stretch/>
        </p:blipFill>
        <p:spPr>
          <a:xfrm>
            <a:off x="5940000" y="4680000"/>
            <a:ext cx="3228120" cy="212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33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07" name="CustomShape 134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08" name="CustomShape 135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9" name="CustomShape 136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arquiteturas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que evoluiram o conceito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Imagens (CNN) / Deep Learning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127800" y="2753280"/>
            <a:ext cx="5630760" cy="2645280"/>
          </a:xfrm>
          <a:prstGeom prst="rect">
            <a:avLst/>
          </a:prstGeom>
          <a:ln w="0">
            <a:noFill/>
          </a:ln>
        </p:spPr>
      </p:pic>
      <p:pic>
        <p:nvPicPr>
          <p:cNvPr id="312" name="" descr=""/>
          <p:cNvPicPr/>
          <p:nvPr/>
        </p:nvPicPr>
        <p:blipFill>
          <a:blip r:embed="rId2"/>
          <a:srcRect l="0" t="0" r="5541" b="0"/>
          <a:stretch/>
        </p:blipFill>
        <p:spPr>
          <a:xfrm>
            <a:off x="5042880" y="4430520"/>
            <a:ext cx="5036400" cy="240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23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14" name="CustomShape 124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15" name="CustomShape 125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6" name="CustomShape 126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7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arquiteturas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que evoluiram o conceito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Redução (AutoEncoders)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540000" y="2784960"/>
            <a:ext cx="3238560" cy="1713600"/>
          </a:xfrm>
          <a:prstGeom prst="rect">
            <a:avLst/>
          </a:prstGeom>
          <a:ln w="0">
            <a:noFill/>
          </a:ln>
        </p:spPr>
      </p:pic>
      <p:pic>
        <p:nvPicPr>
          <p:cNvPr id="319" name="" descr=""/>
          <p:cNvPicPr/>
          <p:nvPr/>
        </p:nvPicPr>
        <p:blipFill>
          <a:blip r:embed="rId2"/>
          <a:stretch/>
        </p:blipFill>
        <p:spPr>
          <a:xfrm>
            <a:off x="4989240" y="3978720"/>
            <a:ext cx="4538880" cy="213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38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21" name="CustomShape 139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22" name="CustomShape 140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3" name="CustomShape 141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arquiteturas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que evoluiram o conceito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Geração de Dados (GANs) / Deep Learning Generativo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Chat-GPT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Deep Fakes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499680" y="3780000"/>
            <a:ext cx="3998880" cy="1978560"/>
          </a:xfrm>
          <a:prstGeom prst="rect">
            <a:avLst/>
          </a:prstGeom>
          <a:ln w="0">
            <a:noFill/>
          </a:ln>
        </p:spPr>
      </p:pic>
      <p:pic>
        <p:nvPicPr>
          <p:cNvPr id="326" name="" descr=""/>
          <p:cNvPicPr/>
          <p:nvPr/>
        </p:nvPicPr>
        <p:blipFill>
          <a:blip r:embed="rId2"/>
          <a:stretch/>
        </p:blipFill>
        <p:spPr>
          <a:xfrm>
            <a:off x="4819680" y="3420000"/>
            <a:ext cx="4898880" cy="290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8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Discussões Iniciais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34" name="CustomShape 9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5" name="CustomShape 10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6" name="CustomShape 11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Binária vs Multi-Classes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One vs All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One vs One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2160000" y="2901600"/>
            <a:ext cx="5997240" cy="321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43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Considerações Finais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28" name="CustomShape 144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29" name="CustomShape 145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0" name="CustomShape 146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1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Acerca de MLP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Parametrização Complexa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Custo Computacional Elevado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No entanto, altamente paralelizável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Caixa-Preta =&gt; Difícil Interpretabilidade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Overfitting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Atinge elevada taxas de acerto em problemas complexos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LETS CODE! : → 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Link: Percetron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Link: RNA/MLP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6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Redes Neurais Artificiais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40" name="CustomShape 7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41" name="CustomShape 12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2" name="CustomShape 13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Resolve problemas complexos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 é composta de neurônios artificiais conectados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Número de Camadas é ilimitado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4320000" y="3060000"/>
            <a:ext cx="5241240" cy="3057480"/>
          </a:xfrm>
          <a:prstGeom prst="rect">
            <a:avLst/>
          </a:prstGeom>
          <a:ln w="0"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873720" y="3960000"/>
            <a:ext cx="2363760" cy="125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5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Redes Neurais Artificiais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47" name="CustomShape 16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48" name="CustomShape 17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9" name="CustomShape 18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0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Modelo Biológico vs Modelo Computacional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5033520" y="4392000"/>
            <a:ext cx="4698000" cy="233748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1260000" y="5188320"/>
            <a:ext cx="2478600" cy="1124280"/>
          </a:xfrm>
          <a:prstGeom prst="rect">
            <a:avLst/>
          </a:prstGeom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900000" y="2340000"/>
            <a:ext cx="3033000" cy="2084760"/>
          </a:xfrm>
          <a:prstGeom prst="rect">
            <a:avLst/>
          </a:prstGeom>
          <a:ln w="0">
            <a:noFill/>
          </a:ln>
        </p:spPr>
      </p:pic>
      <p:pic>
        <p:nvPicPr>
          <p:cNvPr id="154" name="" descr=""/>
          <p:cNvPicPr/>
          <p:nvPr/>
        </p:nvPicPr>
        <p:blipFill>
          <a:blip r:embed="rId4"/>
          <a:stretch/>
        </p:blipFill>
        <p:spPr>
          <a:xfrm>
            <a:off x="5940000" y="2304000"/>
            <a:ext cx="3221640" cy="2044440"/>
          </a:xfrm>
          <a:prstGeom prst="rect">
            <a:avLst/>
          </a:prstGeom>
          <a:ln w="0">
            <a:noFill/>
          </a:ln>
        </p:spPr>
      </p:pic>
      <p:sp>
        <p:nvSpPr>
          <p:cNvPr id="155" name=""/>
          <p:cNvSpPr/>
          <p:nvPr/>
        </p:nvSpPr>
        <p:spPr>
          <a:xfrm>
            <a:off x="4680000" y="3240000"/>
            <a:ext cx="537480" cy="35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"/>
          <p:cNvSpPr/>
          <p:nvPr/>
        </p:nvSpPr>
        <p:spPr>
          <a:xfrm>
            <a:off x="4104000" y="5580000"/>
            <a:ext cx="537480" cy="35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2520000" y="3420000"/>
            <a:ext cx="5937480" cy="3297600"/>
          </a:xfrm>
          <a:prstGeom prst="rect">
            <a:avLst/>
          </a:prstGeom>
          <a:ln w="0">
            <a:noFill/>
          </a:ln>
        </p:spPr>
      </p:pic>
      <p:sp>
        <p:nvSpPr>
          <p:cNvPr id="158" name="CustomShape 25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59" name="CustomShape 26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0" name="CustomShape 27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1" name="CustomShape 28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Neuronio Artificial (Rosenblatt) (1958)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Classificador Binário (0 | 1)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Pesos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Bias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Função de Ativação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5344920" y="861840"/>
            <a:ext cx="3832560" cy="291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35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65" name="CustomShape 36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6" name="CustomShape 37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7" name="CustomShape 38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Função de Ativação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6480000" y="900000"/>
            <a:ext cx="2963520" cy="134820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1980000" y="2304000"/>
            <a:ext cx="5721480" cy="448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30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72" name="CustomShape 31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3" name="CustomShape 32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4" name="CustomShape 33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Vamos considerar uma entrada com 2 atributos (features)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Considere: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w1 = 1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w2 = 0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w1 = 0.2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w2 = 0.8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 = 0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Y = 1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Ativação: Step Function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900000" y="2259360"/>
            <a:ext cx="2157480" cy="438120"/>
          </a:xfrm>
          <a:prstGeom prst="rect">
            <a:avLst/>
          </a:prstGeom>
          <a:ln w="0">
            <a:noFill/>
          </a:ln>
        </p:spPr>
      </p:pic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3127320" y="3060000"/>
            <a:ext cx="3530160" cy="1606320"/>
          </a:xfrm>
          <a:prstGeom prst="rect">
            <a:avLst/>
          </a:prstGeom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3"/>
          <a:stretch/>
        </p:blipFill>
        <p:spPr>
          <a:xfrm>
            <a:off x="3780000" y="4956840"/>
            <a:ext cx="1437480" cy="12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40"/>
          <p:cNvSpPr/>
          <p:nvPr/>
        </p:nvSpPr>
        <p:spPr>
          <a:xfrm>
            <a:off x="360000" y="360000"/>
            <a:ext cx="9348120" cy="8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80" name="CustomShape 41"/>
          <p:cNvSpPr/>
          <p:nvPr/>
        </p:nvSpPr>
        <p:spPr>
          <a:xfrm>
            <a:off x="360000" y="1980000"/>
            <a:ext cx="9168120" cy="46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1" name="CustomShape 42"/>
          <p:cNvSpPr/>
          <p:nvPr/>
        </p:nvSpPr>
        <p:spPr>
          <a:xfrm>
            <a:off x="897120" y="6886080"/>
            <a:ext cx="64353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2" name="CustomShape 43"/>
          <p:cNvSpPr/>
          <p:nvPr/>
        </p:nvSpPr>
        <p:spPr>
          <a:xfrm>
            <a:off x="7608600" y="6886080"/>
            <a:ext cx="227340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342360" y="1529280"/>
            <a:ext cx="9374400" cy="53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Atualizar w1, w2 e b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Até que seja atingido o ‘y’ desejado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Como?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Loss (Função de Perda)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Learning Rate (Atualização dos pesos)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6120000" y="2711160"/>
            <a:ext cx="3530160" cy="160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Aula 01 - Visão Computacional &amp; Processamento de Imagens</Template>
  <TotalTime>637</TotalTime>
  <Application>LibreOffice/7.3.7.2$Linux_X86_64 LibreOffice_project/30$Build-2</Application>
  <AppVersion>15.0000</AppVersion>
  <Words>702</Words>
  <Paragraphs>202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2022-09-17T02:35:38Z</dcterms:created>
  <dc:creator>Andre Gustavo Hochuli</dc:creator>
  <dc:description/>
  <dc:language>en-US</dc:language>
  <cp:lastModifiedBy/>
  <dcterms:modified xsi:type="dcterms:W3CDTF">2024-09-10T19:30:06Z</dcterms:modified>
  <cp:revision>65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26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